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5" r:id="rId7"/>
    <p:sldId id="261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4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5E1F6-8869-D75D-FBAB-4ADE0DC28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A01DEF-F784-994D-C201-612A3071D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7015D-8D34-D9E0-8A52-743737243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A2D68-392B-2F39-A1AC-BF757F55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F63BB-5FF7-9885-5F6A-75A3CABF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9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A1265-9F95-F138-E32F-58DDB5BE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BE33AF-AF9B-2417-3926-5C40148EB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7E4E4-F2D2-04DF-6F2E-246EF203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90007-DC05-61E2-7133-8235BB06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64D77-8DF1-663E-AC34-719250A3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15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7588BB-853B-D6B8-3B95-22E41D7AC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E0AF0F-FEBA-D335-6C7F-EBF55266F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3330B-66AF-0526-2152-73745075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E966A9-AFF3-A093-1855-5DF3F6B3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8C63FB-C94F-D62C-47EA-0B3CAD00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0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9A9F-6B84-96D3-51A5-50171D7E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36356-B76A-8F27-E3B7-61952EECB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9B2E5-4B9E-4513-259D-DC69989B1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D51C70-918F-4066-3A48-DCAEA94D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3BFF56-A75F-8C83-FBF9-2B374AAB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6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2DEF8-5FAD-BBBA-9D6E-A218A4C7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5BACFF-E5FF-B25F-B9AD-9BA803EE0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1EAF2-CEDF-5A7F-4AD6-A9F7EF71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0AE00-3A43-1F72-D96B-6FED8D6C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A94A1A-844F-C005-6026-DFFA0F24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7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66F4A-3F74-53FE-D949-AC361675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1D616-D4FF-BCE3-7D07-251527573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169270-79D0-8E4D-D23C-5249C8A92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E91E82-6120-608F-4A74-E9528D4E5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86820-952A-8ADE-4A1D-0B109A91A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B8520E-B337-6065-64C3-76F6212E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631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274DD-32F4-CAAF-7693-23DDA6CD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817F04-5D2B-4D71-DBC3-08FDAA165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5CBD16-76F1-713A-8833-B933E005C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3E087F-9556-D008-6756-032A8DD1D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D76D28-713D-83B9-429E-D8B4B7310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727DA-3633-BCAA-D0C5-349C8254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320C94-DA7D-7D87-9E56-9A18BEA7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0B80BD-FA6C-A86B-C534-AD182C79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33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B48C9-E138-4A6C-19F6-0C4C1CAB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0D89FB-8031-3CEA-CDDB-37A8A5257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06532E-08BA-8303-15CD-6BCE3D2C4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C34458-008C-0574-4690-FE389494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3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BFAD2F-49E8-A4B4-263C-9CE16479D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9022B3-B009-6604-ACD6-4757ECB1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FE93D-A6A9-CF4A-2426-96A7DE2F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C5642-42C0-09CA-9A02-8BDA5E76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99B2E9-FF11-1ADC-28FA-7598AF78E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F424D-98FF-E5D9-AA25-1DF865266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5F833D-3F1C-0E0A-1D54-2B087064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1500F4-7E13-9F04-FDDF-6173A5B0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BBB118-41A3-63EC-FE42-38E8ECF0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42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C6837-A326-8637-6DB3-480499D6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6F6FEE-C87D-105A-29A2-7072DAF9B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A6B93-2899-0E4A-9047-FF08DC07A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3A45A-6655-D559-618A-F0B6DC4E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CA0FB-B2F1-D8D7-8FE7-D8DBF4479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BF6C0-F7B4-E1DB-0778-9B09312E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52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7357FA-0652-0289-9277-2B2085EE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77ECCD-E8D6-D7C3-4E11-412CA4AEF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3CC38-3CD5-FBE8-F319-A0ACEE74A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C1056-8EA2-43B1-AEA4-C4FB6B491D4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5ACE7-2D59-B586-5F64-AB664897D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7CBB1-37C1-3F78-0BFC-3D40D3B55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749CE-80B2-4A1D-8B30-2E80FF7F4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nsdi.go.kr/dataset/12771" TargetMode="External"/><Relationship Id="rId2" Type="http://schemas.openxmlformats.org/officeDocument/2006/relationships/hyperlink" Target="http://www.eum.go.kr/web/am/amMain.js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cts.aspose.app/gis/en/conversion/shp-to-csv" TargetMode="External"/><Relationship Id="rId2" Type="http://schemas.openxmlformats.org/officeDocument/2006/relationships/hyperlink" Target="https://ogre.adc4gi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silk.com/maps/convert-esri-shapefile-map-geojson-forma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cLn2ze9JQ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flyproject/221972470849" TargetMode="External"/><Relationship Id="rId2" Type="http://schemas.openxmlformats.org/officeDocument/2006/relationships/hyperlink" Target="https://m.blog.naver.com/flyproject/22196998932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thur-e.github.io/Wicket/sandbox-gmaps3.html" TargetMode="External"/><Relationship Id="rId2" Type="http://schemas.openxmlformats.org/officeDocument/2006/relationships/hyperlink" Target="https://www.youtube.com/watch?v=ukJBErH82f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1517.github.io/CountryBranchCode/" TargetMode="External"/><Relationship Id="rId2" Type="http://schemas.openxmlformats.org/officeDocument/2006/relationships/hyperlink" Target="https://doqtqu.tistory.com/186?category=101955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aeman1990.tistory.com/5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vworld.kr/req/wmts/1.0.0/B68996E4-BC0C-3C4A-B658-93658DD96E73/midnight/11/793/1746.p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.blog.naver.com/PostView.naver?isHttpsRedirect=true&amp;blogId=bkpark777&amp;logNo=8015091957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vworld.kr/req/wmts/1.0.0/AFC65E9D-9F5D-3E1F-ADA2-5AAD35E706EA/midnight/11/793/1746.p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ooiljeong.github.io/python/folium_vworld_dataapi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di.go.kr/lxmap/index.d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71sbNGul3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EFB03-81DB-87F5-632B-76E503C24D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ko-KR" sz="5400" dirty="0"/>
              <a:t>LX</a:t>
            </a:r>
            <a:r>
              <a:rPr lang="ko-KR" altLang="en-US" sz="5400" dirty="0"/>
              <a:t>행정 효율화 서비스 구현</a:t>
            </a:r>
            <a:br>
              <a:rPr lang="en-US" altLang="ko-KR" sz="5400" dirty="0"/>
            </a:br>
            <a:r>
              <a:rPr lang="ko-KR" altLang="en-US" sz="5400" dirty="0"/>
              <a:t>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C52636-1635-1206-744C-3C29F1D2F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3249"/>
            <a:ext cx="9144000" cy="1655762"/>
          </a:xfrm>
        </p:spPr>
        <p:txBody>
          <a:bodyPr anchor="ctr"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/>
              <a:t>김은규</a:t>
            </a:r>
          </a:p>
        </p:txBody>
      </p:sp>
    </p:spTree>
    <p:extLst>
      <p:ext uri="{BB962C8B-B14F-4D97-AF65-F5344CB8AC3E}">
        <p14:creationId xmlns:p14="http://schemas.microsoft.com/office/powerpoint/2010/main" val="182861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BE32A0-05D1-53AA-0EF3-4C2F1893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6600"/>
              <a:t>2. </a:t>
            </a:r>
            <a:r>
              <a:rPr lang="ko-KR" altLang="en-US" sz="6600"/>
              <a:t>지적측량 입회 기능</a:t>
            </a:r>
            <a:r>
              <a:rPr lang="en-US" altLang="ko-KR" sz="6600"/>
              <a:t>(Tier3)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C2196-2026-C026-8C55-9052F9082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777637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latinLnBrk="0">
              <a:buFontTx/>
              <a:buChar char="-"/>
            </a:pPr>
            <a:r>
              <a:rPr lang="ko-KR" altLang="en-US" sz="1900" dirty="0"/>
              <a:t>필요에 따라 임의의 거리를 입력하여 해당 지적선을 이동하여 설명 할 수 있는 가시화 기능 구현</a:t>
            </a:r>
            <a:endParaRPr lang="en-US" altLang="ko-KR" sz="1900" dirty="0"/>
          </a:p>
          <a:p>
            <a:pPr marL="0" indent="0" latinLnBrk="0">
              <a:buNone/>
            </a:pPr>
            <a:r>
              <a:rPr lang="ko-KR" altLang="en-US" sz="1900" dirty="0">
                <a:solidFill>
                  <a:srgbClr val="FF0000"/>
                </a:solidFill>
              </a:rPr>
              <a:t>문의사항</a:t>
            </a:r>
            <a:endParaRPr lang="en-US" altLang="ko-KR" sz="1900" dirty="0">
              <a:solidFill>
                <a:srgbClr val="FF0000"/>
              </a:solidFill>
            </a:endParaRPr>
          </a:p>
          <a:p>
            <a:pPr latinLnBrk="0">
              <a:buFontTx/>
              <a:buChar char="-"/>
            </a:pPr>
            <a:r>
              <a:rPr lang="ko-KR" altLang="en-US" sz="1900" dirty="0">
                <a:solidFill>
                  <a:srgbClr val="FF0000"/>
                </a:solidFill>
              </a:rPr>
              <a:t>왼쪽 사진과 같이 지적선이 떨어져 있는 부분을 오른쪽 사진과 같이 지적선을 이동하는 기능을 의미 하는지 문의 드립니다</a:t>
            </a:r>
            <a:r>
              <a:rPr lang="en-US" altLang="ko-KR" sz="1900" dirty="0">
                <a:solidFill>
                  <a:srgbClr val="FF0000"/>
                </a:solidFill>
              </a:rPr>
              <a:t>.</a:t>
            </a:r>
            <a:endParaRPr lang="ko-KR" altLang="en-US" sz="1900" dirty="0">
              <a:solidFill>
                <a:srgbClr val="FF0000"/>
              </a:solidFill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4D65E7-4CE0-D7CB-4A56-F2115526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74" y="2863718"/>
            <a:ext cx="4120896" cy="3605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C4A1EC-B5E0-012C-70BE-E8D15CD5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31" y="2863718"/>
            <a:ext cx="4204996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3E382-1D3A-5CD6-8C73-C1C782EC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지적도 데이터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B9DDB-1BF5-9C6E-DE0C-D7904596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Reference</a:t>
            </a:r>
          </a:p>
          <a:p>
            <a:r>
              <a:rPr lang="en-US" altLang="ko-KR" dirty="0">
                <a:hlinkClick r:id="rId2"/>
              </a:rPr>
              <a:t>http://www.eum.go.kr/web/am/amMain.jsp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http://data.nsdi.go.kr/dataset/12771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쉐이프파일의</a:t>
            </a:r>
            <a:r>
              <a:rPr lang="ko-KR" altLang="en-US" dirty="0"/>
              <a:t> 기능</a:t>
            </a:r>
            <a:endParaRPr lang="en-US" altLang="ko-KR" dirty="0"/>
          </a:p>
          <a:p>
            <a:r>
              <a:rPr lang="en-US" altLang="ko-KR" dirty="0" err="1"/>
              <a:t>Cst</a:t>
            </a:r>
            <a:endParaRPr lang="en-US" altLang="ko-KR" dirty="0"/>
          </a:p>
          <a:p>
            <a:r>
              <a:rPr lang="en-US" altLang="ko-KR" dirty="0" err="1"/>
              <a:t>Dbf</a:t>
            </a:r>
            <a:r>
              <a:rPr lang="en-US" altLang="ko-KR" dirty="0"/>
              <a:t> : </a:t>
            </a:r>
            <a:r>
              <a:rPr lang="en-US" altLang="ko-KR" dirty="0" err="1"/>
              <a:t>geometr</a:t>
            </a:r>
            <a:r>
              <a:rPr lang="ko-KR" altLang="en-US" dirty="0"/>
              <a:t>에 대한 속성</a:t>
            </a:r>
            <a:r>
              <a:rPr lang="en-US" altLang="ko-KR" dirty="0"/>
              <a:t>(attributes) </a:t>
            </a:r>
            <a:r>
              <a:rPr lang="ko-KR" altLang="en-US" dirty="0"/>
              <a:t>정보 저장</a:t>
            </a:r>
            <a:endParaRPr lang="en-US" altLang="ko-KR" dirty="0"/>
          </a:p>
          <a:p>
            <a:r>
              <a:rPr lang="en-US" altLang="ko-KR" dirty="0" err="1"/>
              <a:t>Prj</a:t>
            </a:r>
            <a:r>
              <a:rPr lang="en-US" altLang="ko-KR" dirty="0"/>
              <a:t> : </a:t>
            </a:r>
            <a:r>
              <a:rPr lang="ko-KR" altLang="en-US" dirty="0"/>
              <a:t>좌표계 정보 저장</a:t>
            </a:r>
            <a:endParaRPr lang="en-US" altLang="ko-KR" dirty="0"/>
          </a:p>
          <a:p>
            <a:r>
              <a:rPr lang="en-US" altLang="ko-KR" dirty="0" err="1"/>
              <a:t>Shp</a:t>
            </a:r>
            <a:r>
              <a:rPr lang="en-US" altLang="ko-KR" dirty="0"/>
              <a:t> : geometry </a:t>
            </a:r>
            <a:r>
              <a:rPr lang="ko-KR" altLang="en-US" dirty="0"/>
              <a:t>정보</a:t>
            </a:r>
            <a:r>
              <a:rPr lang="en-US" altLang="ko-KR" dirty="0"/>
              <a:t>(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다각형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Shx</a:t>
            </a:r>
            <a:r>
              <a:rPr lang="en-US" altLang="ko-KR" dirty="0"/>
              <a:t> :geometry</a:t>
            </a:r>
            <a:r>
              <a:rPr lang="ko-KR" altLang="en-US" dirty="0"/>
              <a:t>와 속성</a:t>
            </a:r>
            <a:r>
              <a:rPr lang="en-US" altLang="ko-KR" dirty="0"/>
              <a:t>(attributes) </a:t>
            </a:r>
            <a:r>
              <a:rPr lang="ko-KR" altLang="en-US" dirty="0"/>
              <a:t>정보 연결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332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BE0A4-8868-4BCB-C916-0222ECB2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Qgis</a:t>
            </a:r>
            <a:r>
              <a:rPr lang="ko-KR" altLang="en-US" dirty="0"/>
              <a:t>로 데이터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66DF1-A209-D030-DCE3-B117CF60D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https://ogre.adc4gis.com/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CSV </a:t>
            </a:r>
            <a:r>
              <a:rPr lang="ko-KR" altLang="en-US" dirty="0"/>
              <a:t>파일 추출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https://products.aspose.app/gis/en/conversion/shp-to-csv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추출 방법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https://www.statsilk.com/maps/convert-esri-shapefile-map-geojson-format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9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50295-DDB7-7C14-71DB-C225CDE8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독도 </a:t>
            </a:r>
            <a:r>
              <a:rPr lang="en-US" altLang="ko-KR" dirty="0"/>
              <a:t>QGIS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74B2BFF-83D7-2092-E2B4-C6BB65612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935" y="1825625"/>
            <a:ext cx="4116130" cy="4351338"/>
          </a:xfrm>
        </p:spPr>
      </p:pic>
    </p:spTree>
    <p:extLst>
      <p:ext uri="{BB962C8B-B14F-4D97-AF65-F5344CB8AC3E}">
        <p14:creationId xmlns:p14="http://schemas.microsoft.com/office/powerpoint/2010/main" val="3330090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C69F0-9127-1DE2-12CC-CCC49AE2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Line Draw </a:t>
            </a:r>
            <a:r>
              <a:rPr lang="ko-KR" altLang="en-US" dirty="0"/>
              <a:t>레퍼런스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62C30-9E51-C9EA-EC14-40B4A5C9E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https://www.youtube.com/watch?v=pcLn2ze9JQA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73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7BCEF-9802-24C2-5DB5-85467ED2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QGIS </a:t>
            </a:r>
            <a:r>
              <a:rPr lang="ko-KR" altLang="en-US" dirty="0"/>
              <a:t>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45E7E-C658-4A00-B480-152C4CD75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공간데이터 불러오기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https://m.blog.naver.com/flyproject/221969989321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위도와 경도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https://m.blog.naver.com/flyproject/221972470849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071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24C36-AC55-D806-2C61-FF2D50F7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WKT(Well-Known Text)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F6F09-D354-AD8E-8A5D-CFE011E89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WKT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공간 객체의 공간 참조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2"/>
              </a:rPr>
              <a:t>https://www.youtube.com/watch?v=ukJBErH82fk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WKT Map</a:t>
            </a:r>
          </a:p>
          <a:p>
            <a:r>
              <a:rPr lang="en-US" altLang="ko-KR" dirty="0">
                <a:hlinkClick r:id="rId3"/>
              </a:rPr>
              <a:t>https://arthur-e.github.io/Wicket/sandbox-gmaps3.html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594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791C4-3827-B253-5A82-CD5CEA83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국가지점번호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EF147-C48F-CAE8-D69C-870E85F5F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국가지점번호 조회 사이트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https://doqtqu.tistory.com/186?category=1019553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국가지점번호 사이트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https://ch1517.github.io/CountryBranchCode/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56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EE8B0-EDCE-E84F-ABC9-406E8331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WMTS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29EA3-21EE-FD9C-31C0-9BCA025A6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WMTS(Web Map Tile Service)</a:t>
            </a:r>
          </a:p>
          <a:p>
            <a:r>
              <a:rPr lang="ko-KR" altLang="en-US" dirty="0" err="1"/>
              <a:t>베이스맵용</a:t>
            </a:r>
            <a:r>
              <a:rPr lang="ko-KR" altLang="en-US" dirty="0"/>
              <a:t> 웹 전반에 걸친 </a:t>
            </a:r>
            <a:r>
              <a:rPr lang="ko-KR" altLang="en-US" dirty="0" err="1"/>
              <a:t>프리캐쉬</a:t>
            </a:r>
            <a:r>
              <a:rPr lang="ko-KR" altLang="en-US" dirty="0"/>
              <a:t> 맵 타일 공유에 관한 웹 맵 타일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https://jaeman1990.tistory.com/54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34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ED280-F8B6-9C62-34FC-F12BE3B0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WMTS API </a:t>
            </a:r>
            <a:r>
              <a:rPr lang="ko-KR" altLang="en-US" dirty="0"/>
              <a:t>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463973-A235-039B-18F9-4CFC88B03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WMTS </a:t>
            </a:r>
            <a:r>
              <a:rPr lang="en-US" altLang="ko-KR" dirty="0" err="1"/>
              <a:t>GetTile</a:t>
            </a:r>
            <a:r>
              <a:rPr lang="en-US" altLang="ko-KR" dirty="0"/>
              <a:t> </a:t>
            </a:r>
            <a:r>
              <a:rPr lang="ko-KR" altLang="en-US" dirty="0"/>
              <a:t>요청 </a:t>
            </a:r>
            <a:r>
              <a:rPr lang="en-US" altLang="ko-KR" dirty="0"/>
              <a:t>URL :</a:t>
            </a:r>
          </a:p>
          <a:p>
            <a:r>
              <a:rPr lang="en-US" altLang="ko-KR" dirty="0">
                <a:hlinkClick r:id="rId2"/>
              </a:rPr>
              <a:t>https://api.vworld.kr/req/wmts/1.0.0/B68996E4-BC0C-3C4A-B658-93658DD96E73/midnight/11/793/1746.png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1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B0C36-D437-B112-59DE-E5DB0E5A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4B9C4-F25E-DA05-2C37-F57F6098E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지적도</a:t>
            </a:r>
            <a:endParaRPr lang="en-US" altLang="ko-KR" dirty="0"/>
          </a:p>
          <a:p>
            <a:r>
              <a:rPr lang="ko-KR" altLang="en-US" dirty="0"/>
              <a:t>국토정보기본도</a:t>
            </a:r>
            <a:endParaRPr lang="en-US" altLang="ko-KR" dirty="0"/>
          </a:p>
          <a:p>
            <a:r>
              <a:rPr lang="ko-KR" altLang="en-US" dirty="0"/>
              <a:t>토탈 스테이션</a:t>
            </a:r>
          </a:p>
        </p:txBody>
      </p:sp>
    </p:spTree>
    <p:extLst>
      <p:ext uri="{BB962C8B-B14F-4D97-AF65-F5344CB8AC3E}">
        <p14:creationId xmlns:p14="http://schemas.microsoft.com/office/powerpoint/2010/main" val="880439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E2674-ED64-4301-0AD4-701BC5AA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wgs84</a:t>
            </a:r>
            <a:r>
              <a:rPr lang="ko-KR" altLang="en-US" dirty="0"/>
              <a:t>와 </a:t>
            </a:r>
            <a:r>
              <a:rPr lang="en-US" altLang="ko-KR" dirty="0"/>
              <a:t>grs80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D9CAE-30D3-7125-DDF5-D3D417CA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Wgs84 </a:t>
            </a:r>
            <a:r>
              <a:rPr lang="ko-KR" altLang="en-US" dirty="0"/>
              <a:t>타원체는 미국에서 군사 및 </a:t>
            </a:r>
            <a:r>
              <a:rPr lang="en-US" altLang="ko-KR" dirty="0"/>
              <a:t>GPS </a:t>
            </a:r>
            <a:r>
              <a:rPr lang="ko-KR" altLang="en-US" dirty="0"/>
              <a:t>운영을 목적으로 </a:t>
            </a:r>
            <a:r>
              <a:rPr lang="ko-KR" altLang="en-US" dirty="0" err="1"/>
              <a:t>채택한것을</a:t>
            </a:r>
            <a:r>
              <a:rPr lang="ko-KR" altLang="en-US" dirty="0"/>
              <a:t> 말합니다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GRS80 </a:t>
            </a:r>
            <a:r>
              <a:rPr lang="ko-KR" altLang="en-US" dirty="0"/>
              <a:t>타원체는 국제학술단체에서 정의한 것으로서 </a:t>
            </a:r>
            <a:r>
              <a:rPr lang="ko-KR" altLang="en-US" dirty="0" err="1"/>
              <a:t>여러나라에서</a:t>
            </a:r>
            <a:r>
              <a:rPr lang="ko-KR" altLang="en-US" dirty="0"/>
              <a:t> 지도 제작 및 측지측량용으로 널리 사용하고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https://m.blog.naver.com/PostView.naver?isHttpsRedirect=true&amp;blogId=bkpark777&amp;logNo=80150919574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6627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4654-84F1-81E6-2887-6F824F60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wgs84</a:t>
            </a:r>
            <a:r>
              <a:rPr lang="ko-KR" altLang="en-US" dirty="0"/>
              <a:t>에서 </a:t>
            </a:r>
            <a:r>
              <a:rPr lang="en-US" altLang="ko-KR" dirty="0"/>
              <a:t>grs80 </a:t>
            </a:r>
            <a:r>
              <a:rPr lang="ko-KR" altLang="en-US" dirty="0"/>
              <a:t>좌표변환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28AEC-775B-72A5-A00C-E0FD39409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43A40"/>
                </a:solidFill>
                <a:effectLst/>
                <a:latin typeface="-apple-system"/>
              </a:rPr>
              <a:t>WGS84(EPSG-5179) 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-apple-system"/>
              </a:rPr>
              <a:t>좌표</a:t>
            </a:r>
            <a:endParaRPr lang="en-US" altLang="ko-KR" b="0" i="0" dirty="0">
              <a:solidFill>
                <a:srgbClr val="343A40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343A40"/>
                </a:solidFill>
                <a:effectLst/>
                <a:latin typeface="-apple-system"/>
              </a:rPr>
              <a:t>[ 1018158.6666838044, 1980226.7772867724 ]</a:t>
            </a:r>
          </a:p>
          <a:p>
            <a:endParaRPr lang="en-US" altLang="ko-KR" dirty="0">
              <a:solidFill>
                <a:srgbClr val="343A40"/>
              </a:solidFill>
              <a:latin typeface="-apple-system"/>
            </a:endParaRPr>
          </a:p>
          <a:p>
            <a:r>
              <a:rPr lang="en-US" altLang="ko-KR" b="0" i="0" dirty="0">
                <a:solidFill>
                  <a:srgbClr val="343A40"/>
                </a:solidFill>
                <a:effectLst/>
                <a:latin typeface="-apple-system"/>
              </a:rPr>
              <a:t>GRS80 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-apple-system"/>
              </a:rPr>
              <a:t>좌표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-apple-system"/>
              </a:rPr>
              <a:t>(EPSG-4326, UTM-K, </a:t>
            </a:r>
            <a:r>
              <a:rPr lang="ko-KR" altLang="en-US" b="0" i="0" dirty="0">
                <a:solidFill>
                  <a:srgbClr val="343A40"/>
                </a:solidFill>
                <a:effectLst/>
                <a:latin typeface="-apple-system"/>
              </a:rPr>
              <a:t>경위도 좌표</a:t>
            </a:r>
            <a:r>
              <a:rPr lang="en-US" altLang="ko-KR" b="0" i="0" dirty="0">
                <a:solidFill>
                  <a:srgbClr val="343A40"/>
                </a:solidFill>
                <a:effectLst/>
                <a:latin typeface="-apple-system"/>
              </a:rPr>
              <a:t>)</a:t>
            </a:r>
            <a:endParaRPr lang="en-US" altLang="ko-KR" dirty="0">
              <a:solidFill>
                <a:srgbClr val="343A40"/>
              </a:solidFill>
              <a:latin typeface="-apple-system"/>
            </a:endParaRPr>
          </a:p>
          <a:p>
            <a:r>
              <a:rPr lang="en-US" altLang="ko-KR" b="0" i="0" dirty="0">
                <a:solidFill>
                  <a:srgbClr val="343A40"/>
                </a:solidFill>
                <a:effectLst/>
                <a:latin typeface="-apple-system"/>
              </a:rPr>
              <a:t>[ 127.7063258909378, 37.8216025075155 ]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109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C3060-CA7A-2F85-A653-09B5CEC2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WMTS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75E76-0F7C-9458-B5A0-D6B844F3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URL </a:t>
            </a:r>
            <a:r>
              <a:rPr lang="ko-KR" altLang="en-US" dirty="0"/>
              <a:t>요청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https://api.vworld.kr/req/wmts/1.0.0/AFC65E9D-9F5D-3E1F-ADA2-5AAD35E706EA/midnight/11/793/1746.png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5570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4A611-AE80-0381-B623-BC664B16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데이터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0A9B4-6785-D466-AE26-AADB7B0B8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데이터 시각화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https://wooiljeong.github.io/python/folium_vworld_dataapi/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867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02C15-D626-0B7A-A68D-024C8625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16. </a:t>
            </a:r>
            <a:r>
              <a:rPr lang="ko-KR" altLang="en-US" dirty="0"/>
              <a:t>행정 효율화 서비스 제작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0D36B3-44C2-08B1-8A91-3346F5CE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국가지점 번호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국가지점 번호 표지판을 세우려면</a:t>
            </a:r>
            <a:r>
              <a:rPr lang="en-US" altLang="ko-KR" dirty="0"/>
              <a:t>, </a:t>
            </a:r>
            <a:r>
              <a:rPr lang="ko-KR" altLang="en-US" dirty="0"/>
              <a:t>현장으로 나가야 하는 경우가 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메타버스 월드 내에서 위치를 확인하고</a:t>
            </a:r>
            <a:r>
              <a:rPr lang="en-US" altLang="ko-KR" dirty="0"/>
              <a:t>, </a:t>
            </a:r>
            <a:r>
              <a:rPr lang="ko-KR" altLang="en-US" dirty="0"/>
              <a:t>국가 지점번호를 표현할 수 있어야 함</a:t>
            </a:r>
            <a:r>
              <a:rPr lang="en-US" altLang="ko-KR" dirty="0"/>
              <a:t>. (Top View</a:t>
            </a:r>
            <a:r>
              <a:rPr lang="ko-KR" altLang="en-US" dirty="0"/>
              <a:t>가 아닌 플레이어 시점 혹은 </a:t>
            </a:r>
            <a:r>
              <a:rPr lang="ko-KR" altLang="en-US" dirty="0" err="1"/>
              <a:t>버드뷰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국토정보기본도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실제 메타버스의 월드와 </a:t>
            </a:r>
            <a:r>
              <a:rPr lang="en-US" altLang="ko-KR" dirty="0"/>
              <a:t>UTM-K </a:t>
            </a:r>
            <a:r>
              <a:rPr lang="ko-KR" altLang="en-US" dirty="0"/>
              <a:t>좌표를 맞추고</a:t>
            </a:r>
            <a:r>
              <a:rPr lang="en-US" altLang="ko-KR" dirty="0"/>
              <a:t>, </a:t>
            </a:r>
            <a:r>
              <a:rPr lang="ko-KR" altLang="en-US" dirty="0"/>
              <a:t>지적도를 메타버스 </a:t>
            </a:r>
            <a:r>
              <a:rPr lang="en-US" altLang="ko-KR" dirty="0"/>
              <a:t>3D </a:t>
            </a:r>
            <a:r>
              <a:rPr lang="ko-KR" altLang="en-US" dirty="0"/>
              <a:t>월드 상에 표현함</a:t>
            </a:r>
            <a:r>
              <a:rPr lang="en-US" altLang="ko-KR" dirty="0"/>
              <a:t>. (Top View</a:t>
            </a:r>
            <a:r>
              <a:rPr lang="ko-KR" altLang="en-US" dirty="0"/>
              <a:t>가 아닌 플레이어 시점 혹은 </a:t>
            </a:r>
            <a:r>
              <a:rPr lang="ko-KR" altLang="en-US" dirty="0" err="1"/>
              <a:t>버드뷰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439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C22F2E9A-12E6-A179-9ABC-46475B579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2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B0D626-FF02-BB66-B659-EC9BA61C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지적도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C807-2F88-7B7D-AF8F-70D91B320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토지에 관한 여러가지 상황</a:t>
            </a:r>
            <a:r>
              <a:rPr lang="en-US" altLang="ko-KR" sz="2000" dirty="0"/>
              <a:t>, </a:t>
            </a:r>
            <a:r>
              <a:rPr lang="ko-KR" altLang="en-US" sz="2000" dirty="0"/>
              <a:t>즉 토지의 </a:t>
            </a:r>
            <a:r>
              <a:rPr lang="ko-KR" altLang="en-US" sz="2000" dirty="0">
                <a:solidFill>
                  <a:srgbClr val="FFC000"/>
                </a:solidFill>
              </a:rPr>
              <a:t>위치</a:t>
            </a:r>
            <a:r>
              <a:rPr lang="en-US" altLang="ko-KR" sz="2000" dirty="0">
                <a:solidFill>
                  <a:srgbClr val="FFC000"/>
                </a:solidFill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</a:rPr>
              <a:t>형질</a:t>
            </a:r>
            <a:r>
              <a:rPr lang="en-US" altLang="ko-KR" sz="2000" dirty="0">
                <a:solidFill>
                  <a:srgbClr val="FFC000"/>
                </a:solidFill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</a:rPr>
              <a:t>소유관계</a:t>
            </a:r>
            <a:r>
              <a:rPr lang="en-US" altLang="ko-KR" sz="2000" dirty="0">
                <a:solidFill>
                  <a:srgbClr val="FFC000"/>
                </a:solidFill>
              </a:rPr>
              <a:t>,</a:t>
            </a:r>
            <a:r>
              <a:rPr lang="ko-KR" altLang="en-US" sz="2000" dirty="0">
                <a:solidFill>
                  <a:srgbClr val="FFC000"/>
                </a:solidFill>
              </a:rPr>
              <a:t>면적</a:t>
            </a:r>
            <a:r>
              <a:rPr lang="en-US" altLang="ko-KR" sz="2000" dirty="0">
                <a:solidFill>
                  <a:srgbClr val="FFC000"/>
                </a:solidFill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</a:rPr>
              <a:t>지목</a:t>
            </a:r>
            <a:r>
              <a:rPr lang="en-US" altLang="ko-KR" sz="2000" dirty="0">
                <a:solidFill>
                  <a:srgbClr val="FFC000"/>
                </a:solidFill>
              </a:rPr>
              <a:t>, </a:t>
            </a:r>
            <a:r>
              <a:rPr lang="ko-KR" altLang="en-US" sz="2000" dirty="0">
                <a:solidFill>
                  <a:srgbClr val="FFC000"/>
                </a:solidFill>
              </a:rPr>
              <a:t>지번 및 경계</a:t>
            </a:r>
            <a:r>
              <a:rPr lang="ko-KR" altLang="en-US" sz="2000" dirty="0"/>
              <a:t> 등을 기록한 지도</a:t>
            </a:r>
            <a:endParaRPr lang="en-US" altLang="ko-KR" sz="2000" dirty="0"/>
          </a:p>
          <a:p>
            <a:r>
              <a:rPr lang="ko-KR" altLang="en-US" sz="2000" dirty="0"/>
              <a:t>토지대장에 실린 소유권이나 지적 번지들의 정보를 경계선과 함께 보여주는 지도</a:t>
            </a:r>
          </a:p>
        </p:txBody>
      </p:sp>
    </p:spTree>
    <p:extLst>
      <p:ext uri="{BB962C8B-B14F-4D97-AF65-F5344CB8AC3E}">
        <p14:creationId xmlns:p14="http://schemas.microsoft.com/office/powerpoint/2010/main" val="181693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9BF2C4-C19B-6B32-599D-D5D3F880F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" r="2138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D0F3BE-0D2F-1E7F-AB0A-421B741D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ko-KR" altLang="en-US" sz="4000"/>
              <a:t>국토정보기본도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45813-1D43-4E1D-CCA3-8C6023821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국토정보기본도는 항공기나 인공위성으로 찍은 국토 모습 바탕에 토지</a:t>
            </a:r>
            <a:r>
              <a:rPr lang="en-US" altLang="ko-KR" sz="2000" dirty="0"/>
              <a:t>, </a:t>
            </a:r>
            <a:r>
              <a:rPr lang="ko-KR" altLang="en-US" sz="2000" dirty="0"/>
              <a:t>건물</a:t>
            </a:r>
            <a:r>
              <a:rPr lang="en-US" altLang="ko-KR" sz="2000" dirty="0"/>
              <a:t>, </a:t>
            </a:r>
            <a:r>
              <a:rPr lang="ko-KR" altLang="en-US" sz="2000" dirty="0"/>
              <a:t>시설물 등 정보를 표시</a:t>
            </a:r>
          </a:p>
        </p:txBody>
      </p:sp>
    </p:spTree>
    <p:extLst>
      <p:ext uri="{BB962C8B-B14F-4D97-AF65-F5344CB8AC3E}">
        <p14:creationId xmlns:p14="http://schemas.microsoft.com/office/powerpoint/2010/main" val="18401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3FD6EB-1415-F967-E2B8-DEEC615B2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0" b="1947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A8C85-5DDE-9FC9-E303-B1E7DBB2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ko-KR" altLang="en-US" sz="4000"/>
              <a:t>토탈스테이션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4993B-7937-B389-46C1-F60EFCC8C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토탈 스테이션 </a:t>
            </a:r>
            <a:r>
              <a:rPr lang="en-US" altLang="ko-KR" sz="2000" dirty="0"/>
              <a:t>(Total station)</a:t>
            </a:r>
            <a:r>
              <a:rPr lang="ko-KR" altLang="en-US" sz="2000" dirty="0"/>
              <a:t>은 이름의 뜻 그대로 모든 것을 관측할 수 있는 스마트한 기계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각도를 정밀하게 관측하는 기기인 </a:t>
            </a:r>
            <a:r>
              <a:rPr lang="ko-KR" altLang="en-US" sz="2000" dirty="0" err="1"/>
              <a:t>세오톨라이트와</a:t>
            </a:r>
            <a:r>
              <a:rPr lang="ko-KR" altLang="en-US" sz="2000" dirty="0"/>
              <a:t> 거리를 측정할 수 있는 </a:t>
            </a:r>
            <a:r>
              <a:rPr lang="ko-KR" altLang="en-US" sz="2000" dirty="0" err="1"/>
              <a:t>광파측거기가</a:t>
            </a:r>
            <a:r>
              <a:rPr lang="ko-KR" altLang="en-US" sz="2000" dirty="0"/>
              <a:t> 하나의 기기로 통합되어 거리와 각 계산을 한번에 할 수 있는 기기</a:t>
            </a:r>
          </a:p>
        </p:txBody>
      </p:sp>
    </p:spTree>
    <p:extLst>
      <p:ext uri="{BB962C8B-B14F-4D97-AF65-F5344CB8AC3E}">
        <p14:creationId xmlns:p14="http://schemas.microsoft.com/office/powerpoint/2010/main" val="261123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234FE-BCEA-0A17-B6AD-1AE7A376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문의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E4D86-9288-547A-EA1D-5E7B6CF96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지적측량 경험 기능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지적측량 입회 기능</a:t>
            </a:r>
          </a:p>
        </p:txBody>
      </p:sp>
    </p:spTree>
    <p:extLst>
      <p:ext uri="{BB962C8B-B14F-4D97-AF65-F5344CB8AC3E}">
        <p14:creationId xmlns:p14="http://schemas.microsoft.com/office/powerpoint/2010/main" val="299744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텍스트, 아파트빌딩이(가) 표시된 사진&#10;&#10;자동 생성된 설명">
            <a:extLst>
              <a:ext uri="{FF2B5EF4-FFF2-40B4-BE49-F238E27FC236}">
                <a16:creationId xmlns:a16="http://schemas.microsoft.com/office/drawing/2014/main" id="{B6A39CB2-29DC-31F3-2A31-7FD2F75B5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r="2138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BE32A0-05D1-53AA-0EF3-4C2F1893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지적측량 경험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C2196-2026-C026-8C55-9052F9082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sz="1400" dirty="0"/>
              <a:t>메타버스 공간에 국토정보기본도 중첩하여 가시화 할 수 있는 기능 구현</a:t>
            </a:r>
            <a:endParaRPr lang="en-US" altLang="ko-KR" sz="1400" dirty="0"/>
          </a:p>
          <a:p>
            <a:pPr>
              <a:lnSpc>
                <a:spcPct val="110000"/>
              </a:lnSpc>
              <a:buFontTx/>
              <a:buChar char="-"/>
            </a:pPr>
            <a:endParaRPr lang="en-US" altLang="ko-KR" sz="1400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ko-KR" altLang="en-US" sz="1400" dirty="0" err="1"/>
              <a:t>국가정보포탈</a:t>
            </a:r>
            <a:endParaRPr lang="en-US" altLang="ko-KR" sz="1400" dirty="0"/>
          </a:p>
          <a:p>
            <a:pPr>
              <a:lnSpc>
                <a:spcPct val="110000"/>
              </a:lnSpc>
              <a:buFontTx/>
              <a:buChar char="-"/>
            </a:pPr>
            <a:r>
              <a:rPr lang="en-US" altLang="ko-KR" sz="1400" dirty="0">
                <a:hlinkClick r:id="rId3"/>
              </a:rPr>
              <a:t>http://www.nsdi.go.kr/lxmap/index.do#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/>
          </a:p>
          <a:p>
            <a:pPr>
              <a:lnSpc>
                <a:spcPct val="110000"/>
              </a:lnSpc>
            </a:pPr>
            <a:r>
              <a:rPr lang="ko-KR" altLang="en-US" sz="1400" dirty="0"/>
              <a:t>문의 사항</a:t>
            </a:r>
            <a:endParaRPr lang="en-US" altLang="ko-KR" sz="14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 -</a:t>
            </a:r>
            <a:r>
              <a:rPr lang="ko-KR" altLang="en-US" sz="1400" dirty="0">
                <a:solidFill>
                  <a:srgbClr val="FF0000"/>
                </a:solidFill>
              </a:rPr>
              <a:t> 메타버스로 만들어진 월드의 </a:t>
            </a:r>
            <a:r>
              <a:rPr lang="en-US" altLang="ko-KR" sz="1400" dirty="0" err="1">
                <a:solidFill>
                  <a:srgbClr val="FF0000"/>
                </a:solidFill>
              </a:rPr>
              <a:t>TopView</a:t>
            </a:r>
            <a:r>
              <a:rPr lang="ko-KR" altLang="en-US" sz="1400" dirty="0">
                <a:solidFill>
                  <a:srgbClr val="FF0000"/>
                </a:solidFill>
              </a:rPr>
              <a:t>에서 국토정보기본도를 중첩하여 보여주면 확인 부탁드립니다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 - </a:t>
            </a:r>
            <a:r>
              <a:rPr lang="ko-KR" altLang="en-US" sz="1400" dirty="0">
                <a:solidFill>
                  <a:srgbClr val="FF0000"/>
                </a:solidFill>
              </a:rPr>
              <a:t>국토정보기본도에서 표현되야 할 항목은 어떤 것이 있는지에 대한 정보가 필요합니다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Ex) </a:t>
            </a:r>
            <a:r>
              <a:rPr lang="ko-KR" altLang="en-US" sz="1400" dirty="0">
                <a:solidFill>
                  <a:srgbClr val="FF0000"/>
                </a:solidFill>
              </a:rPr>
              <a:t>도시계획정보서비스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통계지리 정보서비스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8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E32A0-05D1-53AA-0EF3-4C2F189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1. </a:t>
            </a:r>
            <a:r>
              <a:rPr lang="ko-KR" altLang="en-US" sz="4400" dirty="0"/>
              <a:t>지적측량 경험 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C2196-2026-C026-8C55-9052F9082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dirty="0"/>
              <a:t> - </a:t>
            </a:r>
            <a:r>
              <a:rPr lang="ko-KR" altLang="en-US" dirty="0" err="1"/>
              <a:t>토탈스테이션을</a:t>
            </a:r>
            <a:r>
              <a:rPr lang="ko-KR" altLang="en-US" dirty="0"/>
              <a:t> 통해 지적측량</a:t>
            </a:r>
            <a:r>
              <a:rPr lang="en-US" altLang="ko-KR" dirty="0"/>
              <a:t>(</a:t>
            </a:r>
            <a:r>
              <a:rPr lang="ko-KR" altLang="en-US" dirty="0" err="1"/>
              <a:t>폴대</a:t>
            </a:r>
            <a:r>
              <a:rPr lang="ko-KR" altLang="en-US" dirty="0"/>
              <a:t> 중심 </a:t>
            </a:r>
            <a:r>
              <a:rPr lang="ko-KR" altLang="en-US" dirty="0" err="1"/>
              <a:t>맞추기→토탈스테이션</a:t>
            </a:r>
            <a:r>
              <a:rPr lang="ko-KR" altLang="en-US" dirty="0"/>
              <a:t> 중심 </a:t>
            </a:r>
            <a:r>
              <a:rPr lang="ko-KR" altLang="en-US" dirty="0" err="1"/>
              <a:t>맞추기→기준점</a:t>
            </a:r>
            <a:r>
              <a:rPr lang="ko-KR" altLang="en-US" dirty="0"/>
              <a:t> </a:t>
            </a:r>
            <a:r>
              <a:rPr lang="ko-KR" altLang="en-US" dirty="0" err="1"/>
              <a:t>시준→각</a:t>
            </a:r>
            <a:r>
              <a:rPr lang="en-US" altLang="ko-KR" dirty="0"/>
              <a:t>·</a:t>
            </a:r>
            <a:r>
              <a:rPr lang="ko-KR" altLang="en-US" dirty="0"/>
              <a:t>거리 </a:t>
            </a:r>
            <a:r>
              <a:rPr lang="ko-KR" altLang="en-US" dirty="0" err="1"/>
              <a:t>취득→측량자</a:t>
            </a:r>
            <a:r>
              <a:rPr lang="ko-KR" altLang="en-US" dirty="0"/>
              <a:t> </a:t>
            </a:r>
            <a:r>
              <a:rPr lang="ko-KR" altLang="en-US" dirty="0" err="1"/>
              <a:t>이동→경계지점</a:t>
            </a:r>
            <a:r>
              <a:rPr lang="ko-KR" altLang="en-US" dirty="0"/>
              <a:t> 이동 </a:t>
            </a:r>
            <a:r>
              <a:rPr lang="ko-KR" altLang="en-US" dirty="0" err="1"/>
              <a:t>유도→경계표지설치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을 경험하는 기능 구현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ko-KR" dirty="0"/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dirty="0" err="1"/>
              <a:t>토탈스테이션</a:t>
            </a:r>
            <a:r>
              <a:rPr lang="ko-KR" altLang="en-US" dirty="0"/>
              <a:t> 사용법 링크</a:t>
            </a:r>
            <a:endParaRPr lang="en-US" altLang="ko-KR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hlinkClick r:id="rId2"/>
              </a:rPr>
              <a:t>https://www.youtube.com/watch?v=W71sbNGul3E</a:t>
            </a:r>
            <a:endParaRPr lang="en-US" altLang="ko-KR" dirty="0"/>
          </a:p>
          <a:p>
            <a:pPr marL="0" indent="0">
              <a:lnSpc>
                <a:spcPct val="170000"/>
              </a:lnSpc>
              <a:buNone/>
            </a:pPr>
            <a:endParaRPr lang="en-US" altLang="ko-KR" dirty="0"/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dirty="0"/>
              <a:t>문의 사항</a:t>
            </a:r>
            <a:endParaRPr lang="en-US" altLang="ko-KR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dirty="0">
                <a:solidFill>
                  <a:srgbClr val="FF0000"/>
                </a:solidFill>
              </a:rPr>
              <a:t> - </a:t>
            </a:r>
            <a:r>
              <a:rPr lang="ko-KR" altLang="en-US" dirty="0">
                <a:solidFill>
                  <a:srgbClr val="FF0000"/>
                </a:solidFill>
              </a:rPr>
              <a:t>토탈 스테이션을 사용하기 위한 조작 외에 실제 토탈 스테이션에서의 수치를 받고 계산하는 것도 구현이 되어야 하는지 문의 드립니다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958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BE32A0-05D1-53AA-0EF3-4C2F1893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000"/>
              <a:t>2. </a:t>
            </a:r>
            <a:r>
              <a:rPr lang="ko-KR" altLang="en-US" sz="5000"/>
              <a:t>지적측량 입회 기능</a:t>
            </a:r>
            <a:r>
              <a:rPr lang="en-US" altLang="ko-KR" sz="5000"/>
              <a:t>(Tier3)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C2196-2026-C026-8C55-9052F9082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ko-KR" altLang="en-US" sz="2200" dirty="0"/>
              <a:t>지적선에 따라 표시 된 지적측량 경계점을 인증 받은 사용자가 접속하여 메타버스 공간에서 확인하는 기능 구현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r>
              <a:rPr lang="ko-KR" altLang="en-US" sz="2200" dirty="0"/>
              <a:t>문의사항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>
                <a:solidFill>
                  <a:srgbClr val="FF0000"/>
                </a:solidFill>
              </a:rPr>
              <a:t> -</a:t>
            </a:r>
            <a:r>
              <a:rPr lang="ko-KR" altLang="en-US" sz="2200" dirty="0">
                <a:solidFill>
                  <a:srgbClr val="FF0000"/>
                </a:solidFill>
              </a:rPr>
              <a:t> 사진과 같은 경계점에서 사용자가 생성되는 것을 말하는 것인지 문의 드립니다</a:t>
            </a:r>
            <a:r>
              <a:rPr lang="en-US" altLang="ko-KR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D13638F2-07FE-C4D7-02B4-7E43BFDD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87" r="-1" b="3564"/>
          <a:stretch/>
        </p:blipFill>
        <p:spPr>
          <a:xfrm>
            <a:off x="6099048" y="707747"/>
            <a:ext cx="5458968" cy="54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8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870</Words>
  <Application>Microsoft Office PowerPoint</Application>
  <PresentationFormat>와이드스크린</PresentationFormat>
  <Paragraphs>118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-apple-system</vt:lpstr>
      <vt:lpstr>Arial</vt:lpstr>
      <vt:lpstr>맑은 고딕</vt:lpstr>
      <vt:lpstr>Office 테마</vt:lpstr>
      <vt:lpstr>LX행정 효율화 서비스 구현 분석</vt:lpstr>
      <vt:lpstr>용어 정리</vt:lpstr>
      <vt:lpstr>지적도</vt:lpstr>
      <vt:lpstr>국토정보기본도</vt:lpstr>
      <vt:lpstr>토탈스테이션</vt:lpstr>
      <vt:lpstr>기능 및 문의 사항</vt:lpstr>
      <vt:lpstr>1. 지적측량 경험 기능</vt:lpstr>
      <vt:lpstr>1. 지적측량 경험 기능</vt:lpstr>
      <vt:lpstr>2. 지적측량 입회 기능(Tier3)</vt:lpstr>
      <vt:lpstr>2. 지적측량 입회 기능(Tier3)</vt:lpstr>
      <vt:lpstr>3. 지적도 데이터 파일</vt:lpstr>
      <vt:lpstr>4. Qgis로 데이터 추출</vt:lpstr>
      <vt:lpstr>5. 독도 QGIS</vt:lpstr>
      <vt:lpstr>6. Line Draw 레퍼런스</vt:lpstr>
      <vt:lpstr>7. QGIS 자료</vt:lpstr>
      <vt:lpstr>8. WKT(Well-Known Text)</vt:lpstr>
      <vt:lpstr>9. 국가지점번호</vt:lpstr>
      <vt:lpstr>10. WMTS</vt:lpstr>
      <vt:lpstr>11. WMTS API 분석</vt:lpstr>
      <vt:lpstr>12. wgs84와 grs80</vt:lpstr>
      <vt:lpstr>13. wgs84에서 grs80 좌표변환</vt:lpstr>
      <vt:lpstr>14. WMTS</vt:lpstr>
      <vt:lpstr>15. 데이터 시각화</vt:lpstr>
      <vt:lpstr>16. 행정 효율화 서비스 제작 배경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LX행정 효율화 서비스 구현</dc:title>
  <dc:creator>eungyu kim</dc:creator>
  <cp:lastModifiedBy>eungyu kim</cp:lastModifiedBy>
  <cp:revision>11</cp:revision>
  <dcterms:created xsi:type="dcterms:W3CDTF">2022-08-09T02:21:46Z</dcterms:created>
  <dcterms:modified xsi:type="dcterms:W3CDTF">2022-08-18T08:27:09Z</dcterms:modified>
</cp:coreProperties>
</file>